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2" r:id="rId3"/>
    <p:sldId id="327" r:id="rId4"/>
    <p:sldId id="284" r:id="rId5"/>
    <p:sldId id="285" r:id="rId6"/>
    <p:sldId id="286" r:id="rId7"/>
    <p:sldId id="287" r:id="rId8"/>
    <p:sldId id="288" r:id="rId9"/>
    <p:sldId id="289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57" r:id="rId24"/>
    <p:sldId id="324" r:id="rId25"/>
    <p:sldId id="325" r:id="rId26"/>
    <p:sldId id="326" r:id="rId27"/>
    <p:sldId id="280" r:id="rId28"/>
    <p:sldId id="262" r:id="rId29"/>
    <p:sldId id="308" r:id="rId30"/>
    <p:sldId id="310" r:id="rId31"/>
    <p:sldId id="309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693F8-5C55-4391-9B40-B1D3E433DF5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E74B-AF35-4FA7-B2B6-69C9C44C5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7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E0A4C-FB7F-4916-A0A8-20881D1B650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C41FD-E6A6-4F9D-A9E2-F6EFF272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C41FD-E6A6-4F9D-A9E2-F6EFF272F0F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58B66-B2FA-46B9-8DDF-8AE592C908D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F65D-2400-4FE0-80AE-58CBC2F0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5105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SHRIMP FARM PROJECT 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IN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MANNAR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POND PREPARATION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Dry Period Should be at least 2 Months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Sludge Should Be Removed from the Pond Bottom after Drying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Pond Dykes should be repaired to maintain minimum of 1 m water depth.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Inlet and Out Let Structures to be repaired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Bottom to be Ploughed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According to the pH, lime or dolomite to be applied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Necessary Equipments to be organized e.g.: Tray Bridge, Paddle Wheel Aerators, Feed Trays etc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Bio Security Measures to be implemented e.g.: Bird Netting, Crab Fencing etc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660066"/>
                </a:solidFill>
              </a:rPr>
              <a:t>BIO SECURITY MEASURES</a:t>
            </a:r>
            <a:endParaRPr lang="en-US" sz="54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Fencing around the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Gate at the entrance of the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Foot Bath at the Farm Gate for disinfection of Vehicles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Foot Bath for workers before entering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Removal of Crabs and Crab Fencing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Bird Netting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Obtaining the Approval from NAQDA officer with the concurrence of the relevant Farming Society is a must before water filling.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WATER FILLING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Use Filter Bag to Pump the water from the Natural Water Body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Fill the Water in to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Disinfect the water in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Pump the Water to the Grow out pond from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Use necessary fertilizer to maintain the algal bloom in the Pond before stocking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Monitor Water Quality for Ammonia, pH, Salinity etc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SELECTION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Selection of Good Quality Post Larvae is very important for Successful Prawn Farming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Select a Prawn Hatchery with good management practices to buy Post larvae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Check the sample of post larvae from the Hatchery Tank in a reputed laboratory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Post Larvae should be checked for Quality Standards and PCR tests should be carried out to detect any virus infections such as WSSV and MBV etc.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above laboratory report should be submitted to obtain the Post Larvae Stocking Bills from NAQDA.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Post Larvae Stocking Bills issued by NAQDA should be produced to the hatchery to release the PLs to the particular Prawn Farm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salinity and pH reading should be informed to the Hatchery for acclimatization of the PLs in the Hatchery.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Good quality and disease free PL 15 to PL 20 can be stocked in the Ponds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TRANSPORT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PL transportation should be done during the low temperature period of the day – Before 8 am or after 4 pm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Direct sunlight should not fall in to the Post Larvae during transport.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Pls</a:t>
            </a:r>
            <a:r>
              <a:rPr lang="en-US" b="1" dirty="0" smtClean="0">
                <a:solidFill>
                  <a:srgbClr val="002060"/>
                </a:solidFill>
              </a:rPr>
              <a:t> should not be transported in Air tight lorries as at may increase the temperature inside the cabin of the Lorry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During the high temperature periods, ice should be used in a proper way to maintain suitable temperature in the PL Bags.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STOCKING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Stocking of the Open System without aeration should be around 4 – 6 Pls per Sq M </a:t>
            </a:r>
            <a:endParaRPr lang="en-US" sz="4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Open System Farms with Aeration can be stocked 15 per Sq. M - Not Suitable for Sustainable Shrimp Farming</a:t>
            </a:r>
            <a:endParaRPr lang="en-US" sz="4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Semi Closed and Closed System farms can be stocked with 15 to 25 Pls per Sq 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Nursery ponds can be stocked with higher densities, but the Juveniles should be transferred between 30 to 45 days to the Grow out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Post Larvae can be stocked in the morning or evening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If any difference in water quality parameters in the pond and inside PLs bag, the acclimatization should be done prior stocking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FEED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Farmers should use the Prawn Feed Approved by the Department of Animal Production and Health of Sri Lanka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Feeding of the Prawns depends on various factors such as temperature, rain fall, molt etc.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Feeding tray should be carefully monitored to evaluate the feed requirement of the pond for the particular day – Do not depend the feeding guide only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 should be stored in the farm in proper manner.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Prawn Feed cost is around 55 – 65 % of the total production cost. – So The Feed Management is very important in Shrimp Farming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POND WATER AND PRAWN HEALTH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76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Maintaining good water quality in the ponds will induce the good growth and minimize the risk for the diseases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Higher percentage of water exchanges will harm the environment and increase the cost of production.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better way is to use Probiotics to maintain the water quality.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Probiotics will prevent the growth of harmful bacteria in the ponds and improves the pond bottom conditions.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Monitoring the weight and health of the Prawns weekly for any abnormalities and seek technical advice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Record Keeping    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WATER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water quality parameters should be monitored regularly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Vibrio Bacterial Monitoring should be done once in two weeks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Maintain all the quality monitoring information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Take remedial action according to the technical advice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WATER QUALITY MONITORING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87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52"/>
                <a:gridCol w="3647833"/>
                <a:gridCol w="2351314"/>
              </a:tblGrid>
              <a:tr h="63137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PARAMETERS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MONITORING TIME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SUITABLE RANGE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pH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Morning  7.00 am to 8.00 am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Evening  4.00 pm to 5.00 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7.5 – 8.5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Salinity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10 – 30 </a:t>
                      </a:r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ppt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Alkalinity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Above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80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Secchi</a:t>
                      </a:r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 Disc Reading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11.00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am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30 – 40 cm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Ammonia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Below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0.1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Dissolved Oxygen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Any time of the Day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Above 4.0 </a:t>
                      </a:r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2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SHRIMP FARM DESIGN – A MODEL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4199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DISEASES REPORTING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If any occurrence of disease like WSSV please report to the relevant  Farm Society and NAQDA Officer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 Raise a RED FLAG to alert the other farmers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Stop Water Exchanges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Prevent the release of water to the natural water body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Inform the adjoining farms in the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SEDIMENTATION TANK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Sedimentation tank is a must in a prawn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Small Farms can use common sedimentation tank constructed in their area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Sedimentation Tank capacity should be 10% of the total Pond Volume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Depth should be 1.0 m deeper than the grow out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Clams or other filter feeders can be grown to purify the drainage water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Fishing should  not be allowed in the sedimentation Tank during the culture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HARVEST AND POST HARVEST HANDLING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Pond Harvest should be planned after considering the Market Factors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High quality of the shrimps will fetch the higher prices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Big Size shrimps also fetch higher Prices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Shrimps should be killed in the ice water to maintain the high quality 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If the head of the shrimp is not good, it has to be removed before exports – We loose the money for the head – around 35 to 38%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If the shell or tail is damaged, shell and tail will have to be removed in addition to head. – We loose 50 %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Factors Affecting the Profitability of the Prawn Farming in Sri Lanka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Market Price of the Prawns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Cost of Inputs such as Prawn Fry, Prawn Feed, Cost of Electricity/Fuel and Salaries etc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Risk factors – Flood, Cyclone etc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Production Loss due to diseases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Law and Order of the Country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SHRIMP FARMING IN MANNAR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Country:			Sri Lanka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Province:			Northern Province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District:			Mannar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DS Division:		Nanattan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GN Division:		Pasikkulam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Total Land Area Proposed 200 Acres (80Ha)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Land For Model Farm 50 Acres (20 Ha)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Land for Community Support Farm 150 Acres(60 Ha)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06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PROPOSED PROJECT IMPLEMENTATION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Model Farm will be established and operated by the Investor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Community Support Farm will be established by the Investor and selected beneficiaries from the Area by forming a separate entity.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80% Shares for the Investor and the balance 20% for the beneficiaries.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90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INVESTMENT PLANS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100% investment for the Model Farm by the Investor.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80% of the capital Investment of the Community Support Farm by the Investor and the balance 20% will have to be invested by the beneficiaries from the funds they receive in the form of a grant or soft loan from the bank.(Rs 300,000 per beneficiary)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Total number of beneficiaries 92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The total working capital will have to be provided by the investor.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05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5257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ECONOMICS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 OF 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50 ACRE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 MODEL SHRIMP FARM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FARM DESIGN &amp; CONSTRUCTION ASSUMPTIONS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56205"/>
              </p:ext>
            </p:extLst>
          </p:nvPr>
        </p:nvGraphicFramePr>
        <p:xfrm>
          <a:off x="457200" y="1752946"/>
          <a:ext cx="8305800" cy="4800599"/>
        </p:xfrm>
        <a:graphic>
          <a:graphicData uri="http://schemas.openxmlformats.org/drawingml/2006/table">
            <a:tbl>
              <a:tblPr/>
              <a:tblGrid>
                <a:gridCol w="5026876"/>
                <a:gridCol w="1121103"/>
                <a:gridCol w="2157821"/>
              </a:tblGrid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Crops per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Total No of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Grow out 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Average Pond Area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Hactare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Stocking Density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Pl/SqM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Survival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Feed Conversion Ratio (FCR)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Lime/Dolomite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Kg/Pond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Fertilizers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Kg/Pond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Water Exchanges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%/Day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Average Weight at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Harvest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Culture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70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Pond Preparation/Drying Period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General Manager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Biologist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Electrician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Supervisors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Pond Workers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Nos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FINANCIAL ASSUMPTIONS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00938"/>
              </p:ext>
            </p:extLst>
          </p:nvPr>
        </p:nvGraphicFramePr>
        <p:xfrm>
          <a:off x="533400" y="990600"/>
          <a:ext cx="8153400" cy="5773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4856"/>
                <a:gridCol w="1798544"/>
              </a:tblGrid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Market Price of 35 g Prawns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850.00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Post Larvae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0.75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 per one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 and Medicines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 per Grow out Pond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6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Grow Out Harvest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Staff Welfare per Pond/month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 &amp; </a:t>
                      </a:r>
                      <a:r>
                        <a:rPr lang="en-US" sz="1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Misc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Expenses Per Pond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Farmers Training Program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NAQDA Staff </a:t>
                      </a:r>
                      <a:r>
                        <a:rPr lang="en-US" sz="1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Traning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Program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audut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Fees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0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728" y="914400"/>
            <a:ext cx="769854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68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CAPITAL INVESTMENTS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1008"/>
              </p:ext>
            </p:extLst>
          </p:nvPr>
        </p:nvGraphicFramePr>
        <p:xfrm>
          <a:off x="457200" y="990600"/>
          <a:ext cx="8153399" cy="5772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1217"/>
                <a:gridCol w="1087714"/>
                <a:gridCol w="1230365"/>
                <a:gridCol w="2104103"/>
              </a:tblGrid>
              <a:tr h="434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Details/Items Required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No of Unites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Unit Cost (Rs)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Total Expenditure (Rs)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3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Reservoir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Construction (Earth Work)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Grow out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Construction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(Earth Work)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Outlet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Structures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Structures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Out let Canals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Canals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Environmental Mitigation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Electrical Supply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Internal Road Construction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Generator 200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KVA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Pumps (10" Submersible)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900,000.00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PVC Items for the Water Pumps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Switch Gears for Water Pumps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Paddle Wheel Aerators 1 Hp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Switch Gears for Paddle Wheel Aerators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DO Meter (YSI Brand)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Refracto Meter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pH Meters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Thermometer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1,500.00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1,500.00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Quality Kits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Tool kit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Office, Stores &amp; Workers Temporary Huts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Furniture and Fittings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Kitchen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Equipment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CAPITAL INVESTMENTS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35096"/>
              </p:ext>
            </p:extLst>
          </p:nvPr>
        </p:nvGraphicFramePr>
        <p:xfrm>
          <a:off x="533400" y="1118057"/>
          <a:ext cx="8153401" cy="5225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1217"/>
                <a:gridCol w="1087714"/>
                <a:gridCol w="1230366"/>
                <a:gridCol w="2104104"/>
              </a:tblGrid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 Mt Fiberglass Tanks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Air Blower 1 Hp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Tray Bridges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Trays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Screens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Outlet Screens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18,000.00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Farm Internal wiring and Electrical Items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Weighing Balance 25 Kg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Sampling Balance 5 kg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Buckets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Scoops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Cast Net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6,000.00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Sampling Buckets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Rechargeable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Torches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14,400.00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Rain Coats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13,500.00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Two Wheel Tractor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Push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Bicycles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Motor Bike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175,000.00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175,000.00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Crew Cab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1,500,000.00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1,500,000.00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CAPITAL EXPENDITURE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41,097,400.00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0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WORKING CAPITAL FOR ONE CROP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56887"/>
              </p:ext>
            </p:extLst>
          </p:nvPr>
        </p:nvGraphicFramePr>
        <p:xfrm>
          <a:off x="457200" y="990593"/>
          <a:ext cx="8229600" cy="5596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3897"/>
                <a:gridCol w="2175703"/>
              </a:tblGrid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16,800,000.00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Chemicals/Medicines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Harvest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390,000.00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Supervisors' Salaries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Workers'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Salaries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1,620,000.00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Staff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Welfare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Farmers Training Program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NAQDA Staff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Training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Program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audit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90,000.00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1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Misc.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  <a:tr h="268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WORKING CAPITAL FOR ONE CROP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27,800,000.00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21" marR="8621" marT="862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2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INCOME &amp; EXPENSES STATEMENT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02635"/>
              </p:ext>
            </p:extLst>
          </p:nvPr>
        </p:nvGraphicFramePr>
        <p:xfrm>
          <a:off x="533400" y="1295400"/>
          <a:ext cx="8077200" cy="4640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2540"/>
                <a:gridCol w="2314660"/>
              </a:tblGrid>
              <a:tr h="34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Income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Sales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95,200,000.00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1,600,000.00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33,600,000.00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Chemicals/Medicines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1,600,000.00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Harvest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INCOME &amp; EXPENSES STATEMENT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62935"/>
              </p:ext>
            </p:extLst>
          </p:nvPr>
        </p:nvGraphicFramePr>
        <p:xfrm>
          <a:off x="457200" y="1142999"/>
          <a:ext cx="8305800" cy="542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5630"/>
                <a:gridCol w="2380170"/>
              </a:tblGrid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780,000.00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Supervisors' Salaries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Workers'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Salaries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3,240,000.00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Staff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Welfare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1,440,000.00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Farmers Training Program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NAQDA Staff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Training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Program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audit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Misc.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55,200,000.00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9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Profit from One Year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40,000,000.00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4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(The Financial Cost and Depreciation have not been included in the above calculations)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6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INVESTMENT DECISIONS </a:t>
            </a:r>
            <a:br>
              <a:rPr lang="en-US" sz="49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50 ACRE MODEL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30203"/>
              </p:ext>
            </p:extLst>
          </p:nvPr>
        </p:nvGraphicFramePr>
        <p:xfrm>
          <a:off x="533400" y="1600199"/>
          <a:ext cx="81534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6903"/>
                <a:gridCol w="2336497"/>
              </a:tblGrid>
              <a:tr h="142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Investment Required </a:t>
                      </a:r>
                      <a:endParaRPr lang="en-US" sz="2800" b="1" u="none" strike="noStrike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For Model </a:t>
                      </a:r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farm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68,897,400.00</a:t>
                      </a:r>
                      <a:endParaRPr lang="en-US" sz="2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2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Return on Investment (ROI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for </a:t>
                      </a:r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Investors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58.06</a:t>
                      </a:r>
                      <a:endParaRPr lang="en-US" sz="2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2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Pay Back Period 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(Years)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1.72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5257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ECONOMICS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 OF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COMMUNITY SUPPORT 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SHRIMP FARM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150 Acres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FARM DESIGN &amp; CONSTRUCTION ASSUMPTIONS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04174"/>
              </p:ext>
            </p:extLst>
          </p:nvPr>
        </p:nvGraphicFramePr>
        <p:xfrm>
          <a:off x="609600" y="1523998"/>
          <a:ext cx="8001000" cy="5105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4747"/>
                <a:gridCol w="1089497"/>
                <a:gridCol w="1276756"/>
              </a:tblGrid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Crops per Year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 No of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Grow out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Average Pond Area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Hactare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Stocking Density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Pl/SqM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Survival Rate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 Conversion Ratio (FCR)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Kg/Pond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Kg/Pond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Exchanges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%/Day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Average Weight at </a:t>
                      </a:r>
                      <a:r>
                        <a:rPr lang="en-US" sz="16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Hatvest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Culture Period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Days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Preparation/Drying Period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Days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Nos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9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FINANCIAL ASSUMPTIONS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9443"/>
              </p:ext>
            </p:extLst>
          </p:nvPr>
        </p:nvGraphicFramePr>
        <p:xfrm>
          <a:off x="533400" y="1066798"/>
          <a:ext cx="80772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412"/>
                <a:gridCol w="1099873"/>
                <a:gridCol w="1288915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Market Price of 35 g Prawns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850.00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Post Larvae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0.75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 per kg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 per one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 and Medicines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 per Grow out Pond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 per Grow out Pond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Grow Out Harvest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 Salary/month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Staff Welfare per Pond/month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Misc.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 Per Pond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audit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Fees per month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CAPITAL INVESTMENTS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31296"/>
              </p:ext>
            </p:extLst>
          </p:nvPr>
        </p:nvGraphicFramePr>
        <p:xfrm>
          <a:off x="533400" y="990600"/>
          <a:ext cx="8077199" cy="576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6346"/>
                <a:gridCol w="1077548"/>
                <a:gridCol w="1218866"/>
                <a:gridCol w="2084439"/>
              </a:tblGrid>
              <a:tr h="42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Details/Items Required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No of Unites</a:t>
                      </a:r>
                      <a:endParaRPr lang="en-US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Unit Cost (Rs)</a:t>
                      </a:r>
                      <a:endParaRPr lang="en-US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Total Expenditure (Rs)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27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Reservoir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Construction (Earth Work)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2,000,000.00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2,000,000.00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Grow out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Construction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(Earth Work)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27,600,000.00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Outlet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Structures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11,500,000.00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Structures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2,300,000.00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Out let Canals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Canals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Environmental Mitigation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Electrical Supply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Internal Road Construction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Generator 200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KVA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Pumps (6" Submersible)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90,000.00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4,140,000.00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PVC Items for the Water Pumps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Switch Gears for Water Pumps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1,150,000.00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Paddle Wheel Aerators 1 Hp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11,960,000.00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Switch Gears for Paddle Wheel Aerators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3,680,000.00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DO Meter (YSI Brand)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110,000.00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Refracto Meter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35,000.00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pH Meters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24,000.00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Thermometer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1,500.00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Quality Kits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Tool kit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Office, Stores &amp; Workers Temporary Huts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Furniture and Fittings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  <a:tr h="21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Kitchen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Equipment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97" marR="8697" marT="869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PRAWN FARMING SYSTEMS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OPEN SYSTEM</a:t>
            </a:r>
          </a:p>
          <a:p>
            <a:pPr algn="ctr">
              <a:buNone/>
            </a:pPr>
            <a:endParaRPr lang="en-US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SEMI CLOSED SYSTEM</a:t>
            </a:r>
          </a:p>
          <a:p>
            <a:pPr algn="ctr">
              <a:buNone/>
            </a:pPr>
            <a:endParaRPr lang="en-US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CLOSED SYSTEM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CAPITAL INVESTMENTS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52496"/>
              </p:ext>
            </p:extLst>
          </p:nvPr>
        </p:nvGraphicFramePr>
        <p:xfrm>
          <a:off x="533400" y="1066796"/>
          <a:ext cx="8229599" cy="5527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088"/>
                <a:gridCol w="1097879"/>
                <a:gridCol w="1241864"/>
                <a:gridCol w="2123768"/>
              </a:tblGrid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 Mt Fiberglass Tanks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Air Blower 1 Hp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Tray Bridges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920,000.00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Trays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184,000.00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Inlet Screens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230,000.00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Outlet Screens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18,000.00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828,000.00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Farm Internal wiring and Electrical Items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2,070,000.00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Weighing Balance 25 Kg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16,000.00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Sampling Balance 5 kg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16,000.00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Buckets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23,000.00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Feeding Scoops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4,600.00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Cast Net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Sampling Buckets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Rechargeable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Torches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1,800.00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28,800.00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Rain Coats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27,000.00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Two Wheel Tractor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Push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Bicycles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Motor Bike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175,000.00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350,000.00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Crew Cab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1,500,000.00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1,500,000.00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63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CAPITAL EXPENDITURE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88,970,400.00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5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WORKING CAPITAL FOR ONE CROP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18495"/>
              </p:ext>
            </p:extLst>
          </p:nvPr>
        </p:nvGraphicFramePr>
        <p:xfrm>
          <a:off x="533400" y="1066783"/>
          <a:ext cx="8229600" cy="548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3895"/>
                <a:gridCol w="2175705"/>
              </a:tblGrid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38,640,000.00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690,000.00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230,000.00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Chemicals/Medicines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1,150,000.00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1,840,000.00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4,600,000.00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1,380,000.00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920,000.00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Harvest 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1,150,000.00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390,000.00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360,000.00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Supervisors' Salaries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Workers'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Salaries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5,400,000.00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Staff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Welfare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1,656,000.00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150,000.00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audit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Fees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per annum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500,000.00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Office &amp;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Misc.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1,380,000.00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24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WORKING CAPITAL FOR ONE CROP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63,936,000.00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INCOME &amp; EXPENSES STATEMENT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55526"/>
              </p:ext>
            </p:extLst>
          </p:nvPr>
        </p:nvGraphicFramePr>
        <p:xfrm>
          <a:off x="457200" y="1142996"/>
          <a:ext cx="8305800" cy="5276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5630"/>
                <a:gridCol w="2380170"/>
              </a:tblGrid>
              <a:tr h="391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Income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Prawn Sales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218,960,000.00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53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Preparation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3,680,000.00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Prawn Feeds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77,280,000.00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Lime/Dolomite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1,380,000.00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Fertilizers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Chemicals/Medicines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2,300,000.00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Probiotic Cultures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3,680,000.00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Electricity/Fuel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Repairs and Maintenance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2,760,000.00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1,840,000.00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Harvest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2,300,000.00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6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INCOME &amp; EXPENSES STATEMENT (RS)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66795"/>
              </p:ext>
            </p:extLst>
          </p:nvPr>
        </p:nvGraphicFramePr>
        <p:xfrm>
          <a:off x="533400" y="1066798"/>
          <a:ext cx="8153400" cy="5066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6903"/>
                <a:gridCol w="2336497"/>
              </a:tblGrid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General Manager's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780,000.00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Biologist's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960,000.00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Electrician's Salary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720,000.00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Supervisors' Salaries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1,200,000.00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Pond Workers'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Salaries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10,800,000.00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Staff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Welfare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3,312,000.00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Lease Rental for the Land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Legal/Licensing 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Research &amp; Development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300,000.00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Accounts &amp;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audit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180,000.00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Insurance 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500,000.00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Misc. </a:t>
                      </a:r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Expenses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2,760,000.00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20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Total Expenses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126,892,000.00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617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Profit from One Year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92,068,000.00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05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(The Financial Cost and Depreciation have not been included in the above calculations)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COMMUNITY SUPPORT SCHEME INVESTMENT DECISIONS 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COMMUNITY SUPPORT SHRIMP FARM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05622"/>
              </p:ext>
            </p:extLst>
          </p:nvPr>
        </p:nvGraphicFramePr>
        <p:xfrm>
          <a:off x="457200" y="1523999"/>
          <a:ext cx="8229600" cy="488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1266"/>
                <a:gridCol w="2358334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Community 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Support Scheme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Profit Shared with local 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Community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20%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Profit to the Investor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80%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No of Beneficiaries in the Project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INVESTMENT DECISIONS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 Investment Required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152,906,400.00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Return on Investment (ROI) for investors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48.17</a:t>
                      </a:r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Pay Back Period (</a:t>
                      </a:r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Years)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2.08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4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OPEN SYSTEM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Water Source Directly to the Culture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 or without 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Disinfection Facilities before stocking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Probiotic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Bio Security Measures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Technician or Technical Advisors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SUSTAINABLE SHRIMP FARMING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IN THE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NOTHERN PROVINCE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OPEN SYSTEM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PRAWN FARMING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NOT RECCOMENDED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SEMI CLOSED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the Water Source to the Storage Tank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Disinfection is done before using to the Grow Out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Limited release of water to the Natural Water Body.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Less Water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Probiotic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Bio Security measures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Sedimentation Pond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Laboratory equipments available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Technical Advisor or Technician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CLOSED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the Water Source to the Storage Tank at the inception only.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Disinfection is done before using to the Grow Out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release of water to the Natural Water Body during the culture period.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Probiotic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Bio Security measures such as Bird Netting, Crab Fencing etc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Drainage Water is sent through Sedimentation Pond and reused again.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Technical Advisor or Technician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Laboratory Facilities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SUSTAINABLE SHRIMP FARMING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 smtClean="0">
                <a:solidFill>
                  <a:srgbClr val="660066"/>
                </a:solidFill>
              </a:rPr>
              <a:t>IN THE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 smtClean="0">
                <a:solidFill>
                  <a:srgbClr val="660066"/>
                </a:solidFill>
              </a:rPr>
              <a:t>NORTHERN PROVINCE 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008000"/>
                </a:solidFill>
              </a:rPr>
              <a:t>SEMI CLOSED &amp; CLOSED SYSTEMS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PRAWN FARMING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8000"/>
                </a:solidFill>
              </a:rPr>
              <a:t>RECCOMENDED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3025</Words>
  <Application>Microsoft Office PowerPoint</Application>
  <PresentationFormat>On-screen Show (4:3)</PresentationFormat>
  <Paragraphs>985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SHRIMP FARM PROJECT  IN MANNAR</vt:lpstr>
      <vt:lpstr>SHRIMP FARM DESIGN – A MODEL</vt:lpstr>
      <vt:lpstr>PowerPoint Presentation</vt:lpstr>
      <vt:lpstr>PRAWN FARMING SYSTEMS</vt:lpstr>
      <vt:lpstr>OPEN SYSTEM</vt:lpstr>
      <vt:lpstr>SUSTAINABLE SHRIMP FARMING IN THE NOTHERN PROVINCE </vt:lpstr>
      <vt:lpstr>SEMI CLOSED SYSTEM</vt:lpstr>
      <vt:lpstr>CLOSED SYSTEM</vt:lpstr>
      <vt:lpstr>SUSTAINABLE SHRIMP FARMING IN THE NORTHERN PROVINCE </vt:lpstr>
      <vt:lpstr>POND PREPARATION</vt:lpstr>
      <vt:lpstr>BIO SECURITY MEASURES</vt:lpstr>
      <vt:lpstr>WATER FILLING</vt:lpstr>
      <vt:lpstr>POST LARVAE SELECTION</vt:lpstr>
      <vt:lpstr>POST LARVAE TRANSPORT</vt:lpstr>
      <vt:lpstr>POST LARVAE STOCKING </vt:lpstr>
      <vt:lpstr>FEED MANAGEMENT</vt:lpstr>
      <vt:lpstr>POND WATER AND PRAWN HEALTH MANAGEMENT</vt:lpstr>
      <vt:lpstr>WATER MANAGEMENT</vt:lpstr>
      <vt:lpstr>WATER QUALITY MONITORING</vt:lpstr>
      <vt:lpstr>DISEASES REPORTING</vt:lpstr>
      <vt:lpstr>SEDIMENTATION TANK</vt:lpstr>
      <vt:lpstr>HARVEST AND POST HARVEST HANDLING</vt:lpstr>
      <vt:lpstr>Factors Affecting the Profitability of the Prawn Farming in Sri Lanka</vt:lpstr>
      <vt:lpstr>SHRIMP FARMING IN MANNAR</vt:lpstr>
      <vt:lpstr>PROPOSED PROJECT IMPLEMENTATION</vt:lpstr>
      <vt:lpstr>INVESTMENT PLANS</vt:lpstr>
      <vt:lpstr>ECONOMICS  OF  50 ACRE  MODEL SHRIMP FARM</vt:lpstr>
      <vt:lpstr>FARM DESIGN &amp; CONSTRUCTION ASSUMPTIONS  50 ACRE MODEL FARM</vt:lpstr>
      <vt:lpstr>FINANCIAL ASSUMPTIONS (RS)  50 ACRE MODEL FARM</vt:lpstr>
      <vt:lpstr>CAPITAL INVESTMENTS (RS)  50 ACRE MODEL FARM</vt:lpstr>
      <vt:lpstr>CAPITAL INVESTMENTS (RS)  50 ACRE MODEL FARM</vt:lpstr>
      <vt:lpstr>WORKING CAPITAL FOR ONE CROP (RS)  50 ACRE MODEL FARM</vt:lpstr>
      <vt:lpstr>INCOME &amp; EXPENSES STATEMENT (RS)  50 ACRE MODEL FARM</vt:lpstr>
      <vt:lpstr>INCOME &amp; EXPENSES STATEMENT (RS)  50 ACRE MODEL FARM</vt:lpstr>
      <vt:lpstr>INVESTMENT DECISIONS  50 ACRE MODEL FARM</vt:lpstr>
      <vt:lpstr>ECONOMICS  OF COMMUNITY SUPPORT  SHRIMP FARM 150 Acres</vt:lpstr>
      <vt:lpstr>FARM DESIGN &amp; CONSTRUCTION ASSUMPTIONS  COMMUNITY SUPPORT SHRIMP FARM</vt:lpstr>
      <vt:lpstr>FINANCIAL ASSUMPTIONS (RS)  COMMUNITY SUPPORT SHRIMP FARM</vt:lpstr>
      <vt:lpstr>CAPITAL INVESTMENTS (RS)  COMMUNITY SUPPORT SHRIMP FARM</vt:lpstr>
      <vt:lpstr>CAPITAL INVESTMENTS (RS)  COMMUNITY SUPPORT SHRIMP FARM</vt:lpstr>
      <vt:lpstr>WORKING CAPITAL FOR ONE CROP (RS)  COMMUNITY SUPPORT SHRIMP FARM</vt:lpstr>
      <vt:lpstr>INCOME &amp; EXPENSES STATEMENT (RS)  COMMUNITY SUPPORT SHRIMP FARM</vt:lpstr>
      <vt:lpstr>INCOME &amp; EXPENSES STATEMENT (RS)  COMMUNITY SUPPORT FARM</vt:lpstr>
      <vt:lpstr>COMMUNITY SUPPORT SCHEME INVESTMENT DECISIONS  COMMUNITY SUPPORT SHRIMP FARM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OF  SHRIMP FARMING  IN  SRI LANKA</dc:title>
  <dc:creator>Thayaparan Sinnadurai</dc:creator>
  <cp:lastModifiedBy>Sinnadurai Thayaparan</cp:lastModifiedBy>
  <cp:revision>50</cp:revision>
  <dcterms:created xsi:type="dcterms:W3CDTF">2011-04-18T18:20:37Z</dcterms:created>
  <dcterms:modified xsi:type="dcterms:W3CDTF">2014-10-07T21:43:00Z</dcterms:modified>
</cp:coreProperties>
</file>